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63" r:id="rId5"/>
    <p:sldId id="261" r:id="rId6"/>
    <p:sldId id="262" r:id="rId7"/>
  </p:sldIdLst>
  <p:sldSz cx="9144000" cy="6858000" type="screen4x3"/>
  <p:notesSz cx="9926638" cy="143557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21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5AF5260-D78C-43B7-8715-18C92646E9CF}" type="datetimeFigureOut">
              <a:rPr lang="fr-FR" smtClean="0"/>
              <a:pPr/>
              <a:t>14/11/2013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689B18-264B-406A-B993-705112FD9E3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F5260-D78C-43B7-8715-18C92646E9CF}" type="datetimeFigureOut">
              <a:rPr lang="fr-FR" smtClean="0"/>
              <a:pPr/>
              <a:t>14/11/2013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89B18-264B-406A-B993-705112FD9E3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irecteur.OTPRAZ\Desktop\HIVER 2011-2012 GAEL JONCOUR\praz sous la lune (5).JPG"/>
          <p:cNvPicPr>
            <a:picLocks noChangeAspect="1" noChangeArrowheads="1"/>
          </p:cNvPicPr>
          <p:nvPr/>
        </p:nvPicPr>
        <p:blipFill>
          <a:blip r:embed="rId2" cstate="print">
            <a:lum bright="40000" contrast="-20000"/>
          </a:blip>
          <a:stretch>
            <a:fillRect/>
          </a:stretch>
        </p:blipFill>
        <p:spPr bwMode="auto">
          <a:xfrm>
            <a:off x="0" y="-195982"/>
            <a:ext cx="9144000" cy="7053349"/>
          </a:xfrm>
          <a:prstGeom prst="rect">
            <a:avLst/>
          </a:prstGeom>
          <a:gradFill>
            <a:gsLst>
              <a:gs pos="0">
                <a:srgbClr val="5E9EFF">
                  <a:alpha val="71000"/>
                </a:srgbClr>
              </a:gs>
              <a:gs pos="39999">
                <a:srgbClr val="85C2FF"/>
              </a:gs>
              <a:gs pos="70000">
                <a:srgbClr val="C4D6EB"/>
              </a:gs>
              <a:gs pos="100000">
                <a:srgbClr val="FFEBFA"/>
              </a:gs>
            </a:gsLst>
            <a:lin ang="5400000" scaled="0"/>
          </a:gradFill>
          <a:ln>
            <a:noFill/>
          </a:ln>
        </p:spPr>
      </p:pic>
      <p:sp>
        <p:nvSpPr>
          <p:cNvPr id="2" name="Titre 1"/>
          <p:cNvSpPr>
            <a:spLocks noGrp="1"/>
          </p:cNvSpPr>
          <p:nvPr>
            <p:ph type="title"/>
          </p:nvPr>
        </p:nvSpPr>
        <p:spPr>
          <a:xfrm>
            <a:off x="-36512" y="-234280"/>
            <a:ext cx="9289032" cy="1143000"/>
          </a:xfrm>
        </p:spPr>
        <p:txBody>
          <a:bodyPr>
            <a:normAutofit/>
          </a:bodyPr>
          <a:lstStyle/>
          <a:p>
            <a:r>
              <a:rPr lang="fr-FR" sz="5600" b="1" dirty="0" smtClean="0">
                <a:solidFill>
                  <a:schemeClr val="bg1"/>
                </a:solidFill>
              </a:rPr>
              <a:t>Cet hiver  </a:t>
            </a:r>
            <a:r>
              <a:rPr lang="fr-FR" sz="6000" b="1" i="1" dirty="0" smtClean="0">
                <a:solidFill>
                  <a:schemeClr val="tx2"/>
                </a:solidFill>
              </a:rPr>
              <a:t>2013/2014</a:t>
            </a:r>
            <a:endParaRPr lang="fr-FR" sz="5600" b="1" dirty="0">
              <a:solidFill>
                <a:srgbClr val="FF0000"/>
              </a:solidFill>
            </a:endParaRPr>
          </a:p>
        </p:txBody>
      </p:sp>
      <p:pic>
        <p:nvPicPr>
          <p:cNvPr id="17" name="Image 16" descr="Féérie des Neiges.jpg"/>
          <p:cNvPicPr>
            <a:picLocks noChangeAspect="1"/>
          </p:cNvPicPr>
          <p:nvPr/>
        </p:nvPicPr>
        <p:blipFill>
          <a:blip r:embed="rId3" cstate="print"/>
          <a:stretch>
            <a:fillRect/>
          </a:stretch>
        </p:blipFill>
        <p:spPr>
          <a:xfrm>
            <a:off x="117146" y="1069976"/>
            <a:ext cx="1142486" cy="3295128"/>
          </a:xfrm>
          <a:prstGeom prst="rect">
            <a:avLst/>
          </a:prstGeom>
        </p:spPr>
      </p:pic>
      <p:pic>
        <p:nvPicPr>
          <p:cNvPr id="18" name="Image 17" descr="Fête du ski.jpg"/>
          <p:cNvPicPr>
            <a:picLocks noChangeAspect="1"/>
          </p:cNvPicPr>
          <p:nvPr/>
        </p:nvPicPr>
        <p:blipFill>
          <a:blip r:embed="rId4" cstate="print"/>
          <a:stretch>
            <a:fillRect/>
          </a:stretch>
        </p:blipFill>
        <p:spPr>
          <a:xfrm>
            <a:off x="2411760" y="1124744"/>
            <a:ext cx="1224136" cy="3240360"/>
          </a:xfrm>
          <a:prstGeom prst="rect">
            <a:avLst/>
          </a:prstGeom>
        </p:spPr>
      </p:pic>
      <p:pic>
        <p:nvPicPr>
          <p:cNvPr id="19" name="Image 18" descr="Freestyle Days.jpg"/>
          <p:cNvPicPr>
            <a:picLocks noChangeAspect="1"/>
          </p:cNvPicPr>
          <p:nvPr/>
        </p:nvPicPr>
        <p:blipFill>
          <a:blip r:embed="rId5" cstate="print"/>
          <a:stretch>
            <a:fillRect/>
          </a:stretch>
        </p:blipFill>
        <p:spPr>
          <a:xfrm>
            <a:off x="5776471" y="1124744"/>
            <a:ext cx="1099785" cy="3240360"/>
          </a:xfrm>
          <a:prstGeom prst="rect">
            <a:avLst/>
          </a:prstGeom>
        </p:spPr>
      </p:pic>
      <p:pic>
        <p:nvPicPr>
          <p:cNvPr id="21" name="Image 20" descr="Montgolfiades.jpg"/>
          <p:cNvPicPr>
            <a:picLocks noChangeAspect="1"/>
          </p:cNvPicPr>
          <p:nvPr/>
        </p:nvPicPr>
        <p:blipFill>
          <a:blip r:embed="rId6" cstate="print"/>
          <a:stretch>
            <a:fillRect/>
          </a:stretch>
        </p:blipFill>
        <p:spPr>
          <a:xfrm>
            <a:off x="1277248" y="1097360"/>
            <a:ext cx="1134512" cy="3267744"/>
          </a:xfrm>
          <a:prstGeom prst="rect">
            <a:avLst/>
          </a:prstGeom>
        </p:spPr>
      </p:pic>
      <p:pic>
        <p:nvPicPr>
          <p:cNvPr id="22" name="Image 21" descr="Praz les arts.jpg"/>
          <p:cNvPicPr>
            <a:picLocks noChangeAspect="1"/>
          </p:cNvPicPr>
          <p:nvPr/>
        </p:nvPicPr>
        <p:blipFill>
          <a:blip r:embed="rId7" cstate="print"/>
          <a:stretch>
            <a:fillRect/>
          </a:stretch>
        </p:blipFill>
        <p:spPr>
          <a:xfrm>
            <a:off x="4716016" y="1124744"/>
            <a:ext cx="1080120" cy="3229005"/>
          </a:xfrm>
          <a:prstGeom prst="rect">
            <a:avLst/>
          </a:prstGeom>
        </p:spPr>
      </p:pic>
      <p:pic>
        <p:nvPicPr>
          <p:cNvPr id="23" name="Image 22" descr="Yooner.jpg"/>
          <p:cNvPicPr>
            <a:picLocks noChangeAspect="1"/>
          </p:cNvPicPr>
          <p:nvPr/>
        </p:nvPicPr>
        <p:blipFill>
          <a:blip r:embed="rId8" cstate="print"/>
          <a:stretch>
            <a:fillRect/>
          </a:stretch>
        </p:blipFill>
        <p:spPr>
          <a:xfrm>
            <a:off x="3617346" y="1124744"/>
            <a:ext cx="1098670" cy="3240360"/>
          </a:xfrm>
          <a:prstGeom prst="rect">
            <a:avLst/>
          </a:prstGeom>
        </p:spPr>
      </p:pic>
      <p:pic>
        <p:nvPicPr>
          <p:cNvPr id="24" name="Image 23" descr="Contrebandiers.jpg"/>
          <p:cNvPicPr>
            <a:picLocks noChangeAspect="1"/>
          </p:cNvPicPr>
          <p:nvPr/>
        </p:nvPicPr>
        <p:blipFill>
          <a:blip r:embed="rId9" cstate="print"/>
          <a:stretch>
            <a:fillRect/>
          </a:stretch>
        </p:blipFill>
        <p:spPr>
          <a:xfrm>
            <a:off x="7956376" y="1124744"/>
            <a:ext cx="1080120" cy="3240360"/>
          </a:xfrm>
          <a:prstGeom prst="rect">
            <a:avLst/>
          </a:prstGeom>
        </p:spPr>
      </p:pic>
      <p:pic>
        <p:nvPicPr>
          <p:cNvPr id="1026" name="Picture 2"/>
          <p:cNvPicPr>
            <a:picLocks noChangeAspect="1" noChangeArrowheads="1"/>
          </p:cNvPicPr>
          <p:nvPr/>
        </p:nvPicPr>
        <p:blipFill>
          <a:blip r:embed="rId10" cstate="print"/>
          <a:srcRect/>
          <a:stretch>
            <a:fillRect/>
          </a:stretch>
        </p:blipFill>
        <p:spPr bwMode="auto">
          <a:xfrm>
            <a:off x="6835187" y="1124744"/>
            <a:ext cx="1121189" cy="3240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7808" y="2895079"/>
            <a:ext cx="7846640" cy="1470025"/>
          </a:xfrm>
        </p:spPr>
        <p:txBody>
          <a:bodyPr>
            <a:noAutofit/>
          </a:bodyPr>
          <a:lstStyle/>
          <a:p>
            <a:pPr algn="l"/>
            <a:r>
              <a:rPr lang="fr-FR" sz="1600" u="sng" dirty="0">
                <a:solidFill>
                  <a:schemeClr val="tx2">
                    <a:lumMod val="75000"/>
                  </a:schemeClr>
                </a:solidFill>
              </a:rPr>
              <a:t>Dimanche </a:t>
            </a:r>
            <a:r>
              <a:rPr lang="fr-FR" sz="1600" u="sng" dirty="0" smtClean="0">
                <a:solidFill>
                  <a:schemeClr val="tx2">
                    <a:lumMod val="75000"/>
                  </a:schemeClr>
                </a:solidFill>
              </a:rPr>
              <a:t>à 18h</a:t>
            </a:r>
            <a:r>
              <a:rPr lang="fr-FR" sz="1600" dirty="0" smtClean="0">
                <a:solidFill>
                  <a:schemeClr val="tx2">
                    <a:lumMod val="75000"/>
                  </a:schemeClr>
                </a:solidFill>
              </a:rPr>
              <a:t> </a:t>
            </a:r>
            <a:r>
              <a:rPr lang="fr-FR" sz="1600" b="1" dirty="0" smtClean="0">
                <a:solidFill>
                  <a:schemeClr val="tx2">
                    <a:lumMod val="75000"/>
                  </a:schemeClr>
                </a:solidFill>
              </a:rPr>
              <a:t>pot </a:t>
            </a:r>
            <a:r>
              <a:rPr lang="fr-FR" sz="1600" b="1" dirty="0">
                <a:solidFill>
                  <a:schemeClr val="tx2">
                    <a:lumMod val="75000"/>
                  </a:schemeClr>
                </a:solidFill>
              </a:rPr>
              <a:t>d’accueil</a:t>
            </a:r>
            <a:r>
              <a:rPr lang="fr-FR" sz="1600" dirty="0">
                <a:solidFill>
                  <a:schemeClr val="tx2">
                    <a:lumMod val="75000"/>
                  </a:schemeClr>
                </a:solidFill>
              </a:rPr>
              <a:t> </a:t>
            </a:r>
            <a:r>
              <a:rPr lang="fr-FR" sz="1600" dirty="0" smtClean="0">
                <a:solidFill>
                  <a:schemeClr val="tx2">
                    <a:lumMod val="75000"/>
                  </a:schemeClr>
                </a:solidFill>
              </a:rPr>
              <a:t>avec </a:t>
            </a:r>
            <a:r>
              <a:rPr lang="fr-FR" sz="1600" dirty="0">
                <a:solidFill>
                  <a:schemeClr val="tx2">
                    <a:lumMod val="75000"/>
                  </a:schemeClr>
                </a:solidFill>
              </a:rPr>
              <a:t>vin chaud et chocolat chaud, présentation des activités et animations. </a:t>
            </a:r>
            <a:r>
              <a:rPr lang="fr-FR" sz="1600" dirty="0"/>
              <a:t/>
            </a:r>
            <a:br>
              <a:rPr lang="fr-FR" sz="1600" dirty="0"/>
            </a:br>
            <a:r>
              <a:rPr lang="fr-FR" sz="1600" u="sng" dirty="0" smtClean="0">
                <a:solidFill>
                  <a:schemeClr val="tx2">
                    <a:lumMod val="75000"/>
                  </a:schemeClr>
                </a:solidFill>
              </a:rPr>
              <a:t>Lundi à 18h </a:t>
            </a:r>
            <a:r>
              <a:rPr lang="fr-FR" sz="1600" b="1" dirty="0" smtClean="0">
                <a:solidFill>
                  <a:schemeClr val="tx2">
                    <a:lumMod val="75000"/>
                  </a:schemeClr>
                </a:solidFill>
              </a:rPr>
              <a:t>atelier sculpture sur neige</a:t>
            </a:r>
            <a:r>
              <a:rPr lang="fr-FR" sz="1600" dirty="0" smtClean="0">
                <a:solidFill>
                  <a:schemeClr val="tx2">
                    <a:lumMod val="75000"/>
                  </a:schemeClr>
                </a:solidFill>
              </a:rPr>
              <a:t> ouvert à tous. Libérez vos talents d’artiste en réalisant une création inédite !(Uniquement pendant le festival féérie des neiges 23/12-2/01). </a:t>
            </a:r>
            <a:r>
              <a:rPr lang="fr-FR" sz="1600" b="1" dirty="0" smtClean="0">
                <a:solidFill>
                  <a:schemeClr val="tx2">
                    <a:lumMod val="75000"/>
                  </a:schemeClr>
                </a:solidFill>
              </a:rPr>
              <a:t>Soirée contes du Pays du Mont-Blanc</a:t>
            </a:r>
            <a:r>
              <a:rPr lang="fr-FR" sz="1600" dirty="0" smtClean="0">
                <a:solidFill>
                  <a:schemeClr val="tx2">
                    <a:lumMod val="75000"/>
                  </a:schemeClr>
                </a:solidFill>
              </a:rPr>
              <a:t>. Découvrez en famille les contes et légendes du Pays du Mont-Blanc lors d’une soirée magique sur les berges éclairées de l’Arly</a:t>
            </a:r>
            <a:r>
              <a:rPr lang="fr-FR" sz="1600" b="1" dirty="0" smtClean="0">
                <a:solidFill>
                  <a:schemeClr val="tx2">
                    <a:lumMod val="75000"/>
                  </a:schemeClr>
                </a:solidFill>
              </a:rPr>
              <a:t>. </a:t>
            </a:r>
            <a:r>
              <a:rPr lang="fr-FR" sz="1600" dirty="0"/>
              <a:t/>
            </a:r>
            <a:br>
              <a:rPr lang="fr-FR" sz="1600" dirty="0"/>
            </a:br>
            <a:r>
              <a:rPr lang="fr-FR" sz="1600" u="sng" dirty="0" smtClean="0">
                <a:solidFill>
                  <a:schemeClr val="tx2">
                    <a:lumMod val="75000"/>
                  </a:schemeClr>
                </a:solidFill>
              </a:rPr>
              <a:t>Mardi à 17h</a:t>
            </a:r>
            <a:r>
              <a:rPr lang="fr-FR" sz="1600" dirty="0">
                <a:solidFill>
                  <a:schemeClr val="tx2">
                    <a:lumMod val="75000"/>
                  </a:schemeClr>
                </a:solidFill>
              </a:rPr>
              <a:t> </a:t>
            </a:r>
            <a:r>
              <a:rPr lang="fr-FR" sz="1600" b="1" dirty="0" smtClean="0">
                <a:solidFill>
                  <a:schemeClr val="tx2">
                    <a:lumMod val="75000"/>
                  </a:schemeClr>
                </a:solidFill>
              </a:rPr>
              <a:t>goûter puis </a:t>
            </a:r>
            <a:r>
              <a:rPr lang="fr-FR" sz="1600" b="1" dirty="0">
                <a:solidFill>
                  <a:schemeClr val="tx2">
                    <a:lumMod val="75000"/>
                  </a:schemeClr>
                </a:solidFill>
              </a:rPr>
              <a:t>spectacle enfant </a:t>
            </a:r>
            <a:r>
              <a:rPr lang="fr-FR" sz="1600" dirty="0">
                <a:solidFill>
                  <a:schemeClr val="tx2">
                    <a:lumMod val="75000"/>
                  </a:schemeClr>
                </a:solidFill>
              </a:rPr>
              <a:t>avec </a:t>
            </a:r>
            <a:r>
              <a:rPr lang="fr-FR" sz="1600" dirty="0" err="1">
                <a:solidFill>
                  <a:schemeClr val="tx2">
                    <a:lumMod val="75000"/>
                  </a:schemeClr>
                </a:solidFill>
              </a:rPr>
              <a:t>Opoual</a:t>
            </a:r>
            <a:r>
              <a:rPr lang="fr-FR" sz="1600" dirty="0">
                <a:solidFill>
                  <a:schemeClr val="tx2">
                    <a:lumMod val="75000"/>
                  </a:schemeClr>
                </a:solidFill>
              </a:rPr>
              <a:t>, le gentil yéti des stations Labellemontagne. </a:t>
            </a:r>
            <a:r>
              <a:rPr lang="fr-FR" sz="1600" u="sng" dirty="0">
                <a:solidFill>
                  <a:schemeClr val="tx2">
                    <a:lumMod val="75000"/>
                  </a:schemeClr>
                </a:solidFill>
              </a:rPr>
              <a:t>Gratuit sur inscriptions</a:t>
            </a:r>
            <a:r>
              <a:rPr lang="fr-FR" sz="1600" dirty="0">
                <a:solidFill>
                  <a:schemeClr val="tx2">
                    <a:lumMod val="75000"/>
                  </a:schemeClr>
                </a:solidFill>
              </a:rPr>
              <a:t>.</a:t>
            </a:r>
            <a:r>
              <a:rPr lang="fr-FR" sz="1600" dirty="0"/>
              <a:t/>
            </a:r>
            <a:br>
              <a:rPr lang="fr-FR" sz="1600" dirty="0"/>
            </a:br>
            <a:r>
              <a:rPr lang="fr-FR" sz="1600" u="sng" dirty="0">
                <a:solidFill>
                  <a:schemeClr val="tx2"/>
                </a:solidFill>
              </a:rPr>
              <a:t>Mercredi</a:t>
            </a:r>
            <a:r>
              <a:rPr lang="fr-FR" sz="1600" b="1" u="sng" dirty="0">
                <a:solidFill>
                  <a:schemeClr val="tx2"/>
                </a:solidFill>
              </a:rPr>
              <a:t> </a:t>
            </a:r>
            <a:r>
              <a:rPr lang="fr-FR" sz="1600" u="sng" dirty="0" smtClean="0">
                <a:solidFill>
                  <a:schemeClr val="tx2"/>
                </a:solidFill>
              </a:rPr>
              <a:t>à </a:t>
            </a:r>
            <a:r>
              <a:rPr lang="fr-FR" sz="1600" u="sng" dirty="0">
                <a:solidFill>
                  <a:schemeClr val="tx2"/>
                </a:solidFill>
              </a:rPr>
              <a:t>16h </a:t>
            </a:r>
            <a:r>
              <a:rPr lang="fr-FR" sz="1600" u="sng" dirty="0" smtClean="0">
                <a:solidFill>
                  <a:schemeClr val="tx2">
                    <a:lumMod val="75000"/>
                  </a:schemeClr>
                </a:solidFill>
              </a:rPr>
              <a:t>14h-18h </a:t>
            </a:r>
            <a:r>
              <a:rPr lang="fr-FR" sz="1600" dirty="0" smtClean="0">
                <a:solidFill>
                  <a:schemeClr val="tx2">
                    <a:lumMod val="75000"/>
                  </a:schemeClr>
                </a:solidFill>
              </a:rPr>
              <a:t>: Atelier Bambin des bois ou Astronomie. Place de l’église </a:t>
            </a:r>
            <a:r>
              <a:rPr lang="fr-FR" sz="1600" dirty="0"/>
              <a:t/>
            </a:r>
            <a:br>
              <a:rPr lang="fr-FR" sz="1600" dirty="0"/>
            </a:br>
            <a:r>
              <a:rPr lang="fr-FR" sz="1600" b="1" dirty="0" err="1">
                <a:solidFill>
                  <a:schemeClr val="tx2">
                    <a:lumMod val="75000"/>
                  </a:schemeClr>
                </a:solidFill>
              </a:rPr>
              <a:t>Family</a:t>
            </a:r>
            <a:r>
              <a:rPr lang="fr-FR" sz="1600" b="1" dirty="0">
                <a:solidFill>
                  <a:schemeClr val="tx2">
                    <a:lumMod val="75000"/>
                  </a:schemeClr>
                </a:solidFill>
              </a:rPr>
              <a:t> Party avec DJ</a:t>
            </a:r>
            <a:r>
              <a:rPr lang="fr-FR" sz="1600" dirty="0">
                <a:solidFill>
                  <a:schemeClr val="tx2">
                    <a:lumMod val="75000"/>
                  </a:schemeClr>
                </a:solidFill>
              </a:rPr>
              <a:t> sur la Place de l’Eglise de </a:t>
            </a:r>
            <a:r>
              <a:rPr lang="fr-FR" sz="1600" dirty="0" smtClean="0">
                <a:solidFill>
                  <a:schemeClr val="tx2">
                    <a:lumMod val="75000"/>
                  </a:schemeClr>
                </a:solidFill>
              </a:rPr>
              <a:t>18h </a:t>
            </a:r>
            <a:r>
              <a:rPr lang="fr-FR" sz="1600" dirty="0">
                <a:solidFill>
                  <a:schemeClr val="tx2">
                    <a:lumMod val="75000"/>
                  </a:schemeClr>
                </a:solidFill>
              </a:rPr>
              <a:t>à 20h: venez danser en famille dans la neige avec Sonic Animation.</a:t>
            </a:r>
            <a:r>
              <a:rPr lang="fr-FR" sz="1600" dirty="0"/>
              <a:t/>
            </a:r>
            <a:br>
              <a:rPr lang="fr-FR" sz="1600" dirty="0"/>
            </a:br>
            <a:r>
              <a:rPr lang="fr-FR" sz="1600" u="sng" dirty="0">
                <a:solidFill>
                  <a:schemeClr val="tx2">
                    <a:lumMod val="75000"/>
                  </a:schemeClr>
                </a:solidFill>
              </a:rPr>
              <a:t>Jeudi </a:t>
            </a:r>
            <a:r>
              <a:rPr lang="fr-FR" sz="1600" u="sng" dirty="0" smtClean="0">
                <a:solidFill>
                  <a:schemeClr val="tx2">
                    <a:lumMod val="75000"/>
                  </a:schemeClr>
                </a:solidFill>
              </a:rPr>
              <a:t>à 21h </a:t>
            </a:r>
            <a:r>
              <a:rPr lang="fr-FR" sz="1600" b="1" dirty="0" smtClean="0">
                <a:solidFill>
                  <a:schemeClr val="tx2">
                    <a:lumMod val="75000"/>
                  </a:schemeClr>
                </a:solidFill>
              </a:rPr>
              <a:t>Descente </a:t>
            </a:r>
            <a:r>
              <a:rPr lang="fr-FR" sz="1600" b="1" dirty="0">
                <a:solidFill>
                  <a:schemeClr val="tx2">
                    <a:lumMod val="75000"/>
                  </a:schemeClr>
                </a:solidFill>
              </a:rPr>
              <a:t>aux flambeaux </a:t>
            </a:r>
            <a:r>
              <a:rPr lang="fr-FR" sz="1600" dirty="0">
                <a:solidFill>
                  <a:schemeClr val="tx2">
                    <a:lumMod val="75000"/>
                  </a:schemeClr>
                </a:solidFill>
              </a:rPr>
              <a:t>de l’ESF avec tombola, vin chaud et chocolat chaud. </a:t>
            </a:r>
            <a:br>
              <a:rPr lang="fr-FR" sz="1600" dirty="0">
                <a:solidFill>
                  <a:schemeClr val="tx2">
                    <a:lumMod val="75000"/>
                  </a:schemeClr>
                </a:solidFill>
              </a:rPr>
            </a:br>
            <a:r>
              <a:rPr lang="fr-FR" sz="1600" u="sng" dirty="0">
                <a:solidFill>
                  <a:schemeClr val="accent3">
                    <a:lumMod val="50000"/>
                  </a:schemeClr>
                </a:solidFill>
              </a:rPr>
              <a:t>Vendredi </a:t>
            </a:r>
            <a:r>
              <a:rPr lang="fr-FR" sz="1600" u="sng" dirty="0" smtClean="0">
                <a:solidFill>
                  <a:schemeClr val="accent3">
                    <a:lumMod val="50000"/>
                  </a:schemeClr>
                </a:solidFill>
              </a:rPr>
              <a:t>à 16h </a:t>
            </a:r>
            <a:r>
              <a:rPr lang="fr-FR" sz="1600" b="1" dirty="0" smtClean="0">
                <a:solidFill>
                  <a:schemeClr val="accent3">
                    <a:lumMod val="50000"/>
                  </a:schemeClr>
                </a:solidFill>
              </a:rPr>
              <a:t>Apéro-ski</a:t>
            </a:r>
            <a:r>
              <a:rPr lang="fr-FR" sz="1600" dirty="0" smtClean="0">
                <a:solidFill>
                  <a:schemeClr val="accent3">
                    <a:lumMod val="50000"/>
                  </a:schemeClr>
                </a:solidFill>
              </a:rPr>
              <a:t> </a:t>
            </a:r>
            <a:r>
              <a:rPr lang="fr-FR" sz="1600" dirty="0">
                <a:solidFill>
                  <a:schemeClr val="accent3">
                    <a:lumMod val="50000"/>
                  </a:schemeClr>
                </a:solidFill>
              </a:rPr>
              <a:t>à la </a:t>
            </a:r>
            <a:r>
              <a:rPr lang="fr-FR" sz="1600" dirty="0" err="1">
                <a:solidFill>
                  <a:schemeClr val="accent3">
                    <a:lumMod val="50000"/>
                  </a:schemeClr>
                </a:solidFill>
              </a:rPr>
              <a:t>K’bane</a:t>
            </a:r>
            <a:r>
              <a:rPr lang="fr-FR" sz="1600" dirty="0">
                <a:solidFill>
                  <a:schemeClr val="accent3">
                    <a:lumMod val="50000"/>
                  </a:schemeClr>
                </a:solidFill>
              </a:rPr>
              <a:t> au pied des pistes </a:t>
            </a:r>
            <a:r>
              <a:rPr lang="fr-FR" sz="1600" dirty="0" smtClean="0">
                <a:solidFill>
                  <a:schemeClr val="accent3">
                    <a:lumMod val="50000"/>
                  </a:schemeClr>
                </a:solidFill>
              </a:rPr>
              <a:t>(à confirmer)</a:t>
            </a:r>
            <a:r>
              <a:rPr lang="fr-FR" sz="1600" dirty="0"/>
              <a:t/>
            </a:r>
            <a:br>
              <a:rPr lang="fr-FR" sz="1600" dirty="0"/>
            </a:br>
            <a:endParaRPr lang="fr-FR" sz="1600" dirty="0"/>
          </a:p>
        </p:txBody>
      </p:sp>
      <p:sp>
        <p:nvSpPr>
          <p:cNvPr id="4" name="ZoneTexte 3"/>
          <p:cNvSpPr txBox="1"/>
          <p:nvPr/>
        </p:nvSpPr>
        <p:spPr>
          <a:xfrm>
            <a:off x="2339752" y="539388"/>
            <a:ext cx="4608512" cy="369332"/>
          </a:xfrm>
          <a:prstGeom prst="rect">
            <a:avLst/>
          </a:prstGeom>
          <a:noFill/>
        </p:spPr>
        <p:txBody>
          <a:bodyPr wrap="square" rtlCol="0">
            <a:spAutoFit/>
          </a:bodyPr>
          <a:lstStyle/>
          <a:p>
            <a:pPr algn="ctr"/>
            <a:r>
              <a:rPr lang="fr-FR" b="1" dirty="0" smtClean="0">
                <a:solidFill>
                  <a:srgbClr val="FF0000"/>
                </a:solidFill>
              </a:rPr>
              <a:t>PRAZ APRES SKI--VACANCES SCOLAIRES</a:t>
            </a:r>
            <a:endParaRPr lang="fr-FR" b="1" dirty="0">
              <a:solidFill>
                <a:srgbClr val="FF0000"/>
              </a:solidFill>
            </a:endParaRPr>
          </a:p>
        </p:txBody>
      </p:sp>
      <p:sp>
        <p:nvSpPr>
          <p:cNvPr id="5" name="Rectangle 4"/>
          <p:cNvSpPr/>
          <p:nvPr/>
        </p:nvSpPr>
        <p:spPr>
          <a:xfrm>
            <a:off x="755576" y="5589240"/>
            <a:ext cx="7560840" cy="830997"/>
          </a:xfrm>
          <a:prstGeom prst="rect">
            <a:avLst/>
          </a:prstGeom>
        </p:spPr>
        <p:txBody>
          <a:bodyPr wrap="square">
            <a:spAutoFit/>
          </a:bodyPr>
          <a:lstStyle/>
          <a:p>
            <a:r>
              <a:rPr lang="fr-FR" sz="1600" dirty="0" smtClean="0">
                <a:solidFill>
                  <a:prstClr val="black"/>
                </a:solidFill>
                <a:ea typeface="+mj-ea"/>
                <a:cs typeface="+mj-cs"/>
              </a:rPr>
              <a:t>Tous les soirs : </a:t>
            </a:r>
            <a:r>
              <a:rPr lang="fr-FR" sz="1600" b="1" dirty="0" smtClean="0">
                <a:solidFill>
                  <a:prstClr val="black"/>
                </a:solidFill>
                <a:ea typeface="+mj-ea"/>
                <a:cs typeface="+mj-cs"/>
              </a:rPr>
              <a:t>visite </a:t>
            </a:r>
            <a:r>
              <a:rPr lang="fr-FR" sz="1600" b="1" dirty="0">
                <a:solidFill>
                  <a:prstClr val="black"/>
                </a:solidFill>
                <a:ea typeface="+mj-ea"/>
                <a:cs typeface="+mj-cs"/>
              </a:rPr>
              <a:t>de la ferme de la </a:t>
            </a:r>
            <a:r>
              <a:rPr lang="fr-FR" sz="1600" b="1" dirty="0" err="1">
                <a:solidFill>
                  <a:prstClr val="black"/>
                </a:solidFill>
                <a:ea typeface="+mj-ea"/>
                <a:cs typeface="+mj-cs"/>
              </a:rPr>
              <a:t>Broude</a:t>
            </a:r>
            <a:r>
              <a:rPr lang="fr-FR" sz="1600" dirty="0">
                <a:solidFill>
                  <a:prstClr val="black"/>
                </a:solidFill>
                <a:ea typeface="+mj-ea"/>
                <a:cs typeface="+mj-cs"/>
              </a:rPr>
              <a:t>  à l’heure de la traite, Christine et François </a:t>
            </a:r>
            <a:r>
              <a:rPr lang="fr-FR" sz="1600" dirty="0" err="1">
                <a:solidFill>
                  <a:prstClr val="black"/>
                </a:solidFill>
                <a:ea typeface="+mj-ea"/>
                <a:cs typeface="+mj-cs"/>
              </a:rPr>
              <a:t>Arvin</a:t>
            </a:r>
            <a:r>
              <a:rPr lang="fr-FR" sz="1600" dirty="0">
                <a:solidFill>
                  <a:prstClr val="black"/>
                </a:solidFill>
                <a:ea typeface="+mj-ea"/>
                <a:cs typeface="+mj-cs"/>
              </a:rPr>
              <a:t> </a:t>
            </a:r>
            <a:r>
              <a:rPr lang="fr-FR" sz="1600" dirty="0" err="1">
                <a:solidFill>
                  <a:prstClr val="black"/>
                </a:solidFill>
                <a:ea typeface="+mj-ea"/>
                <a:cs typeface="+mj-cs"/>
              </a:rPr>
              <a:t>Bérod</a:t>
            </a:r>
            <a:r>
              <a:rPr lang="fr-FR" sz="1600" dirty="0">
                <a:solidFill>
                  <a:prstClr val="black"/>
                </a:solidFill>
                <a:ea typeface="+mj-ea"/>
                <a:cs typeface="+mj-cs"/>
              </a:rPr>
              <a:t> vous accueillent pour la visite de leur ferme et du laboratoire de fabrication de la tomme fermière</a:t>
            </a:r>
            <a:r>
              <a:rPr lang="fr-FR" sz="1600" dirty="0" smtClean="0">
                <a:solidFill>
                  <a:prstClr val="black"/>
                </a:solidFill>
                <a:ea typeface="+mj-ea"/>
                <a:cs typeface="+mj-cs"/>
              </a:rPr>
              <a:t>.</a:t>
            </a:r>
            <a:endParaRPr lang="fr-FR" dirty="0"/>
          </a:p>
        </p:txBody>
      </p:sp>
      <p:pic>
        <p:nvPicPr>
          <p:cNvPr id="6" name="Image 5" descr="LOGO PRAZ DETOURE.png"/>
          <p:cNvPicPr>
            <a:picLocks noChangeAspect="1"/>
          </p:cNvPicPr>
          <p:nvPr/>
        </p:nvPicPr>
        <p:blipFill>
          <a:blip r:embed="rId2" cstate="print"/>
          <a:stretch>
            <a:fillRect/>
          </a:stretch>
        </p:blipFill>
        <p:spPr>
          <a:xfrm rot="21401840">
            <a:off x="1034000" y="150173"/>
            <a:ext cx="1199577" cy="1220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7808" y="2348880"/>
            <a:ext cx="7846640" cy="1470025"/>
          </a:xfrm>
        </p:spPr>
        <p:txBody>
          <a:bodyPr>
            <a:noAutofit/>
          </a:bodyPr>
          <a:lstStyle/>
          <a:p>
            <a:pPr algn="l"/>
            <a:r>
              <a:rPr lang="fr-FR" sz="1600" u="sng" dirty="0">
                <a:solidFill>
                  <a:schemeClr val="tx2">
                    <a:lumMod val="75000"/>
                  </a:schemeClr>
                </a:solidFill>
              </a:rPr>
              <a:t>Dimanche </a:t>
            </a:r>
            <a:r>
              <a:rPr lang="fr-FR" sz="1600" u="sng" dirty="0" smtClean="0">
                <a:solidFill>
                  <a:schemeClr val="tx2">
                    <a:lumMod val="75000"/>
                  </a:schemeClr>
                </a:solidFill>
              </a:rPr>
              <a:t>à 18h</a:t>
            </a:r>
            <a:r>
              <a:rPr lang="fr-FR" sz="1600" dirty="0" smtClean="0">
                <a:solidFill>
                  <a:schemeClr val="tx2">
                    <a:lumMod val="75000"/>
                  </a:schemeClr>
                </a:solidFill>
              </a:rPr>
              <a:t> </a:t>
            </a:r>
            <a:r>
              <a:rPr lang="fr-FR" sz="1600" b="1" dirty="0" smtClean="0">
                <a:solidFill>
                  <a:schemeClr val="tx2">
                    <a:lumMod val="75000"/>
                  </a:schemeClr>
                </a:solidFill>
              </a:rPr>
              <a:t>pot </a:t>
            </a:r>
            <a:r>
              <a:rPr lang="fr-FR" sz="1600" b="1" dirty="0">
                <a:solidFill>
                  <a:schemeClr val="tx2">
                    <a:lumMod val="75000"/>
                  </a:schemeClr>
                </a:solidFill>
              </a:rPr>
              <a:t>d’accueil</a:t>
            </a:r>
            <a:r>
              <a:rPr lang="fr-FR" sz="1600" dirty="0">
                <a:solidFill>
                  <a:schemeClr val="tx2">
                    <a:lumMod val="75000"/>
                  </a:schemeClr>
                </a:solidFill>
              </a:rPr>
              <a:t> </a:t>
            </a:r>
            <a:r>
              <a:rPr lang="fr-FR" sz="1600" dirty="0" smtClean="0">
                <a:solidFill>
                  <a:schemeClr val="tx2">
                    <a:lumMod val="75000"/>
                  </a:schemeClr>
                </a:solidFill>
              </a:rPr>
              <a:t>avec </a:t>
            </a:r>
            <a:r>
              <a:rPr lang="fr-FR" sz="1600" dirty="0">
                <a:solidFill>
                  <a:schemeClr val="tx2">
                    <a:lumMod val="75000"/>
                  </a:schemeClr>
                </a:solidFill>
              </a:rPr>
              <a:t>vin chaud et chocolat chaud, présentation des activités et animations. </a:t>
            </a:r>
            <a:r>
              <a:rPr lang="fr-FR" sz="1600" dirty="0" smtClean="0">
                <a:solidFill>
                  <a:schemeClr val="tx2">
                    <a:lumMod val="75000"/>
                  </a:schemeClr>
                </a:solidFill>
              </a:rPr>
              <a:t/>
            </a:r>
            <a:br>
              <a:rPr lang="fr-FR" sz="1600" dirty="0" smtClean="0">
                <a:solidFill>
                  <a:schemeClr val="tx2">
                    <a:lumMod val="75000"/>
                  </a:schemeClr>
                </a:solidFill>
              </a:rPr>
            </a:br>
            <a:r>
              <a:rPr lang="fr-FR" sz="1600" dirty="0"/>
              <a:t/>
            </a:r>
            <a:br>
              <a:rPr lang="fr-FR" sz="1600" dirty="0"/>
            </a:br>
            <a:r>
              <a:rPr lang="fr-FR" sz="1600" u="sng" dirty="0" smtClean="0">
                <a:solidFill>
                  <a:schemeClr val="tx2">
                    <a:lumMod val="75000"/>
                  </a:schemeClr>
                </a:solidFill>
              </a:rPr>
              <a:t>Lundi à 18h </a:t>
            </a:r>
            <a:r>
              <a:rPr lang="fr-FR" sz="1600" b="1" dirty="0" smtClean="0">
                <a:solidFill>
                  <a:schemeClr val="tx2">
                    <a:lumMod val="75000"/>
                  </a:schemeClr>
                </a:solidFill>
              </a:rPr>
              <a:t>Soirée contes du Pays du Mont-Blanc</a:t>
            </a:r>
            <a:r>
              <a:rPr lang="fr-FR" sz="1600" dirty="0" smtClean="0">
                <a:solidFill>
                  <a:schemeClr val="tx2">
                    <a:lumMod val="75000"/>
                  </a:schemeClr>
                </a:solidFill>
              </a:rPr>
              <a:t>. Découvrez en famille les contes et légendes du Pays du Mont-Blanc lors d’une soirée magique sur les berges éclairées de l’Arly</a:t>
            </a:r>
            <a:r>
              <a:rPr lang="fr-FR" sz="1600" b="1" dirty="0" smtClean="0">
                <a:solidFill>
                  <a:schemeClr val="tx2">
                    <a:lumMod val="75000"/>
                  </a:schemeClr>
                </a:solidFill>
              </a:rPr>
              <a:t>. </a:t>
            </a:r>
            <a:r>
              <a:rPr lang="fr-FR" sz="1600" dirty="0"/>
              <a:t/>
            </a:r>
            <a:br>
              <a:rPr lang="fr-FR" sz="1600" dirty="0"/>
            </a:br>
            <a:r>
              <a:rPr lang="fr-FR" sz="1600" dirty="0" smtClean="0">
                <a:solidFill>
                  <a:schemeClr val="accent3">
                    <a:lumMod val="50000"/>
                  </a:schemeClr>
                </a:solidFill>
              </a:rPr>
              <a:t/>
            </a:r>
            <a:br>
              <a:rPr lang="fr-FR" sz="1600" dirty="0" smtClean="0">
                <a:solidFill>
                  <a:schemeClr val="accent3">
                    <a:lumMod val="50000"/>
                  </a:schemeClr>
                </a:solidFill>
              </a:rPr>
            </a:br>
            <a:r>
              <a:rPr lang="fr-FR" sz="1600" u="sng" dirty="0" smtClean="0">
                <a:solidFill>
                  <a:schemeClr val="tx2">
                    <a:lumMod val="75000"/>
                  </a:schemeClr>
                </a:solidFill>
              </a:rPr>
              <a:t>Jeudi</a:t>
            </a:r>
            <a:r>
              <a:rPr lang="fr-FR" sz="1600" u="sng" dirty="0">
                <a:solidFill>
                  <a:schemeClr val="tx2">
                    <a:lumMod val="75000"/>
                  </a:schemeClr>
                </a:solidFill>
              </a:rPr>
              <a:t> </a:t>
            </a:r>
            <a:r>
              <a:rPr lang="fr-FR" sz="1600" u="sng" dirty="0" smtClean="0">
                <a:solidFill>
                  <a:schemeClr val="tx2">
                    <a:lumMod val="75000"/>
                  </a:schemeClr>
                </a:solidFill>
              </a:rPr>
              <a:t>à 21h </a:t>
            </a:r>
            <a:r>
              <a:rPr lang="fr-FR" sz="1600" b="1" dirty="0" smtClean="0">
                <a:solidFill>
                  <a:schemeClr val="tx2">
                    <a:lumMod val="75000"/>
                  </a:schemeClr>
                </a:solidFill>
              </a:rPr>
              <a:t>Soirée découverte diaporama</a:t>
            </a:r>
            <a:br>
              <a:rPr lang="fr-FR" sz="1600" b="1" dirty="0" smtClean="0">
                <a:solidFill>
                  <a:schemeClr val="tx2">
                    <a:lumMod val="75000"/>
                  </a:schemeClr>
                </a:solidFill>
              </a:rPr>
            </a:br>
            <a:r>
              <a:rPr lang="fr-FR" sz="1600" dirty="0">
                <a:solidFill>
                  <a:schemeClr val="tx2">
                    <a:lumMod val="75000"/>
                  </a:schemeClr>
                </a:solidFill>
              </a:rPr>
              <a:t/>
            </a:r>
            <a:br>
              <a:rPr lang="fr-FR" sz="1600" dirty="0">
                <a:solidFill>
                  <a:schemeClr val="tx2">
                    <a:lumMod val="75000"/>
                  </a:schemeClr>
                </a:solidFill>
              </a:rPr>
            </a:br>
            <a:r>
              <a:rPr lang="fr-FR" sz="1600" u="sng" dirty="0">
                <a:solidFill>
                  <a:schemeClr val="accent3">
                    <a:lumMod val="50000"/>
                  </a:schemeClr>
                </a:solidFill>
              </a:rPr>
              <a:t>Vendredi </a:t>
            </a:r>
            <a:r>
              <a:rPr lang="fr-FR" sz="1600" u="sng" dirty="0" smtClean="0">
                <a:solidFill>
                  <a:schemeClr val="accent3">
                    <a:lumMod val="50000"/>
                  </a:schemeClr>
                </a:solidFill>
              </a:rPr>
              <a:t>à 16h </a:t>
            </a:r>
            <a:r>
              <a:rPr lang="fr-FR" sz="1600" b="1" dirty="0" smtClean="0">
                <a:solidFill>
                  <a:schemeClr val="accent3">
                    <a:lumMod val="50000"/>
                  </a:schemeClr>
                </a:solidFill>
              </a:rPr>
              <a:t>Apéro-ski</a:t>
            </a:r>
            <a:r>
              <a:rPr lang="fr-FR" sz="1600" dirty="0" smtClean="0">
                <a:solidFill>
                  <a:schemeClr val="accent3">
                    <a:lumMod val="50000"/>
                  </a:schemeClr>
                </a:solidFill>
              </a:rPr>
              <a:t> </a:t>
            </a:r>
            <a:r>
              <a:rPr lang="fr-FR" sz="1600" dirty="0">
                <a:solidFill>
                  <a:schemeClr val="accent3">
                    <a:lumMod val="50000"/>
                  </a:schemeClr>
                </a:solidFill>
              </a:rPr>
              <a:t>à la </a:t>
            </a:r>
            <a:r>
              <a:rPr lang="fr-FR" sz="1600" dirty="0" err="1">
                <a:solidFill>
                  <a:schemeClr val="accent3">
                    <a:lumMod val="50000"/>
                  </a:schemeClr>
                </a:solidFill>
              </a:rPr>
              <a:t>K’bane</a:t>
            </a:r>
            <a:r>
              <a:rPr lang="fr-FR" sz="1600" dirty="0">
                <a:solidFill>
                  <a:schemeClr val="accent3">
                    <a:lumMod val="50000"/>
                  </a:schemeClr>
                </a:solidFill>
              </a:rPr>
              <a:t> au pied des pistes </a:t>
            </a:r>
            <a:r>
              <a:rPr lang="fr-FR" sz="1600" dirty="0"/>
              <a:t/>
            </a:r>
            <a:br>
              <a:rPr lang="fr-FR" sz="1600" dirty="0"/>
            </a:br>
            <a:endParaRPr lang="fr-FR" sz="1600" dirty="0"/>
          </a:p>
        </p:txBody>
      </p:sp>
      <p:sp>
        <p:nvSpPr>
          <p:cNvPr id="4" name="ZoneTexte 3"/>
          <p:cNvSpPr txBox="1"/>
          <p:nvPr/>
        </p:nvSpPr>
        <p:spPr>
          <a:xfrm>
            <a:off x="2483768" y="539388"/>
            <a:ext cx="4608512" cy="369332"/>
          </a:xfrm>
          <a:prstGeom prst="rect">
            <a:avLst/>
          </a:prstGeom>
          <a:noFill/>
        </p:spPr>
        <p:txBody>
          <a:bodyPr wrap="square" rtlCol="0">
            <a:spAutoFit/>
          </a:bodyPr>
          <a:lstStyle/>
          <a:p>
            <a:pPr algn="ctr"/>
            <a:r>
              <a:rPr lang="fr-FR" b="1" dirty="0" smtClean="0">
                <a:solidFill>
                  <a:srgbClr val="FF0000"/>
                </a:solidFill>
              </a:rPr>
              <a:t>PRAZ APRES SKI– HORS VACANCES SCOLAIRES</a:t>
            </a:r>
            <a:endParaRPr lang="fr-FR" b="1" dirty="0">
              <a:solidFill>
                <a:srgbClr val="FF0000"/>
              </a:solidFill>
            </a:endParaRPr>
          </a:p>
        </p:txBody>
      </p:sp>
      <p:sp>
        <p:nvSpPr>
          <p:cNvPr id="5" name="Rectangle 4"/>
          <p:cNvSpPr/>
          <p:nvPr/>
        </p:nvSpPr>
        <p:spPr>
          <a:xfrm>
            <a:off x="827584" y="4470211"/>
            <a:ext cx="7560840" cy="830997"/>
          </a:xfrm>
          <a:prstGeom prst="rect">
            <a:avLst/>
          </a:prstGeom>
        </p:spPr>
        <p:txBody>
          <a:bodyPr wrap="square">
            <a:spAutoFit/>
          </a:bodyPr>
          <a:lstStyle/>
          <a:p>
            <a:r>
              <a:rPr lang="fr-FR" sz="1600" dirty="0" smtClean="0">
                <a:solidFill>
                  <a:prstClr val="black"/>
                </a:solidFill>
                <a:ea typeface="+mj-ea"/>
                <a:cs typeface="+mj-cs"/>
              </a:rPr>
              <a:t>Tous les soirs : </a:t>
            </a:r>
            <a:r>
              <a:rPr lang="fr-FR" sz="1600" b="1" dirty="0" smtClean="0">
                <a:solidFill>
                  <a:prstClr val="black"/>
                </a:solidFill>
                <a:ea typeface="+mj-ea"/>
                <a:cs typeface="+mj-cs"/>
              </a:rPr>
              <a:t>visite </a:t>
            </a:r>
            <a:r>
              <a:rPr lang="fr-FR" sz="1600" b="1" dirty="0">
                <a:solidFill>
                  <a:prstClr val="black"/>
                </a:solidFill>
                <a:ea typeface="+mj-ea"/>
                <a:cs typeface="+mj-cs"/>
              </a:rPr>
              <a:t>de la ferme de la </a:t>
            </a:r>
            <a:r>
              <a:rPr lang="fr-FR" sz="1600" b="1" dirty="0" err="1">
                <a:solidFill>
                  <a:prstClr val="black"/>
                </a:solidFill>
                <a:ea typeface="+mj-ea"/>
                <a:cs typeface="+mj-cs"/>
              </a:rPr>
              <a:t>Broude</a:t>
            </a:r>
            <a:r>
              <a:rPr lang="fr-FR" sz="1600" dirty="0">
                <a:solidFill>
                  <a:prstClr val="black"/>
                </a:solidFill>
                <a:ea typeface="+mj-ea"/>
                <a:cs typeface="+mj-cs"/>
              </a:rPr>
              <a:t>  à l’heure de la traite, Christine et François </a:t>
            </a:r>
            <a:r>
              <a:rPr lang="fr-FR" sz="1600" dirty="0" err="1">
                <a:solidFill>
                  <a:prstClr val="black"/>
                </a:solidFill>
                <a:ea typeface="+mj-ea"/>
                <a:cs typeface="+mj-cs"/>
              </a:rPr>
              <a:t>Arvin</a:t>
            </a:r>
            <a:r>
              <a:rPr lang="fr-FR" sz="1600" dirty="0">
                <a:solidFill>
                  <a:prstClr val="black"/>
                </a:solidFill>
                <a:ea typeface="+mj-ea"/>
                <a:cs typeface="+mj-cs"/>
              </a:rPr>
              <a:t> </a:t>
            </a:r>
            <a:r>
              <a:rPr lang="fr-FR" sz="1600" dirty="0" err="1">
                <a:solidFill>
                  <a:prstClr val="black"/>
                </a:solidFill>
                <a:ea typeface="+mj-ea"/>
                <a:cs typeface="+mj-cs"/>
              </a:rPr>
              <a:t>Bérod</a:t>
            </a:r>
            <a:r>
              <a:rPr lang="fr-FR" sz="1600" dirty="0">
                <a:solidFill>
                  <a:prstClr val="black"/>
                </a:solidFill>
                <a:ea typeface="+mj-ea"/>
                <a:cs typeface="+mj-cs"/>
              </a:rPr>
              <a:t> vous accueillent pour la visite de leur ferme et du laboratoire de fabrication de la tomme fermière</a:t>
            </a:r>
            <a:r>
              <a:rPr lang="fr-FR" sz="1600" dirty="0" smtClean="0">
                <a:solidFill>
                  <a:prstClr val="black"/>
                </a:solidFill>
                <a:ea typeface="+mj-ea"/>
                <a:cs typeface="+mj-cs"/>
              </a:rPr>
              <a:t>.</a:t>
            </a:r>
            <a:endParaRPr lang="fr-FR" dirty="0"/>
          </a:p>
        </p:txBody>
      </p:sp>
      <p:pic>
        <p:nvPicPr>
          <p:cNvPr id="6" name="Image 5" descr="LOGO PRAZ DETOURE.png"/>
          <p:cNvPicPr>
            <a:picLocks noChangeAspect="1"/>
          </p:cNvPicPr>
          <p:nvPr/>
        </p:nvPicPr>
        <p:blipFill>
          <a:blip r:embed="rId2" cstate="print"/>
          <a:stretch>
            <a:fillRect/>
          </a:stretch>
        </p:blipFill>
        <p:spPr>
          <a:xfrm rot="21401840">
            <a:off x="933759" y="150173"/>
            <a:ext cx="1199577" cy="1220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3039095"/>
            <a:ext cx="8496944" cy="1470025"/>
          </a:xfrm>
        </p:spPr>
        <p:txBody>
          <a:bodyPr>
            <a:noAutofit/>
          </a:bodyPr>
          <a:lstStyle/>
          <a:p>
            <a:pPr algn="l"/>
            <a:r>
              <a:rPr lang="fr-FR" sz="1600" dirty="0">
                <a:solidFill>
                  <a:schemeClr val="tx2">
                    <a:lumMod val="75000"/>
                  </a:schemeClr>
                </a:solidFill>
              </a:rPr>
              <a:t/>
            </a:r>
            <a:br>
              <a:rPr lang="fr-FR" sz="1600" dirty="0">
                <a:solidFill>
                  <a:schemeClr val="tx2">
                    <a:lumMod val="75000"/>
                  </a:schemeClr>
                </a:solidFill>
              </a:rPr>
            </a:br>
            <a:r>
              <a:rPr lang="fr-FR" sz="1600" b="1" dirty="0" smtClean="0"/>
              <a:t>-Semaine de l’air et des activités nordiques du 11 au 17 janvier 2014.</a:t>
            </a:r>
            <a:r>
              <a:rPr lang="fr-FR" sz="1600" dirty="0" smtClean="0"/>
              <a:t> </a:t>
            </a:r>
            <a:r>
              <a:rPr lang="fr-FR" sz="1600" i="1" dirty="0" smtClean="0"/>
              <a:t>Cap sur le Grand Nord pour une semaine d’activités : biathlon, </a:t>
            </a:r>
            <a:r>
              <a:rPr lang="fr-FR" sz="1600" i="1" dirty="0" err="1" smtClean="0"/>
              <a:t>nordic</a:t>
            </a:r>
            <a:r>
              <a:rPr lang="fr-FR" sz="1600" i="1" dirty="0" smtClean="0"/>
              <a:t>-</a:t>
            </a:r>
            <a:r>
              <a:rPr lang="fr-FR" sz="1600" i="1" dirty="0" err="1" smtClean="0"/>
              <a:t>walking</a:t>
            </a:r>
            <a:r>
              <a:rPr lang="fr-FR" sz="1600" i="1" dirty="0" smtClean="0"/>
              <a:t>, ski de fond, raquettes et  chiens de traîneaux. Baptêmes en montgolfière à l’occasion des Montgolfiades Internationales.</a:t>
            </a:r>
            <a:br>
              <a:rPr lang="fr-FR" sz="1600" i="1" dirty="0" smtClean="0"/>
            </a:br>
            <a:r>
              <a:rPr lang="fr-FR" sz="1600" dirty="0" smtClean="0"/>
              <a:t/>
            </a:r>
            <a:br>
              <a:rPr lang="fr-FR" sz="1600" dirty="0" smtClean="0"/>
            </a:br>
            <a:r>
              <a:rPr lang="fr-FR" sz="1600" b="1" dirty="0" smtClean="0"/>
              <a:t>-Semaine des nouvelles glisses du 8 au 14 février 2014.  </a:t>
            </a:r>
            <a:r>
              <a:rPr lang="fr-FR" sz="1600" i="1" dirty="0" smtClean="0"/>
              <a:t>Découvertes des nouveaux engins glisse : </a:t>
            </a:r>
            <a:r>
              <a:rPr lang="fr-FR" sz="1600" i="1" dirty="0" err="1" smtClean="0"/>
              <a:t>skibob</a:t>
            </a:r>
            <a:r>
              <a:rPr lang="fr-FR" sz="1600" i="1" dirty="0" smtClean="0"/>
              <a:t>, </a:t>
            </a:r>
            <a:r>
              <a:rPr lang="fr-FR" sz="1600" i="1" dirty="0" err="1" smtClean="0"/>
              <a:t>snowscoot</a:t>
            </a:r>
            <a:r>
              <a:rPr lang="fr-FR" sz="1600" i="1" dirty="0" smtClean="0"/>
              <a:t> et bien sûr </a:t>
            </a:r>
            <a:r>
              <a:rPr lang="fr-FR" sz="1600" i="1" dirty="0" err="1" smtClean="0"/>
              <a:t>yooner</a:t>
            </a:r>
            <a:r>
              <a:rPr lang="fr-FR" sz="1600" i="1" dirty="0" smtClean="0"/>
              <a:t> à l’occasion des Championnats de France de </a:t>
            </a:r>
            <a:r>
              <a:rPr lang="fr-FR" sz="1600" i="1" dirty="0" err="1" smtClean="0"/>
              <a:t>Yooner</a:t>
            </a:r>
            <a:r>
              <a:rPr lang="fr-FR" sz="1600" i="1" dirty="0" smtClean="0"/>
              <a:t>.</a:t>
            </a:r>
            <a:br>
              <a:rPr lang="fr-FR" sz="1600" i="1" dirty="0" smtClean="0"/>
            </a:br>
            <a:r>
              <a:rPr lang="fr-FR" sz="1600" i="1" dirty="0" smtClean="0"/>
              <a:t/>
            </a:r>
            <a:br>
              <a:rPr lang="fr-FR" sz="1600" i="1" dirty="0" smtClean="0"/>
            </a:br>
            <a:r>
              <a:rPr lang="fr-FR" sz="1600" i="1" dirty="0" smtClean="0"/>
              <a:t>-</a:t>
            </a:r>
            <a:r>
              <a:rPr lang="fr-FR" sz="1600" b="1" i="1" dirty="0" smtClean="0"/>
              <a:t>Semaine des métiers de la montagne du 9 au 14 mars 2014</a:t>
            </a:r>
            <a:r>
              <a:rPr lang="fr-FR" sz="1600" i="1" dirty="0" smtClean="0"/>
              <a:t>. Découverte des métiers de la station : pisteur, </a:t>
            </a:r>
            <a:r>
              <a:rPr lang="fr-FR" sz="1600" i="1" dirty="0" err="1" smtClean="0"/>
              <a:t>skiman</a:t>
            </a:r>
            <a:r>
              <a:rPr lang="fr-FR" sz="1600" i="1" dirty="0" smtClean="0"/>
              <a:t>, agriculteur, menuisier ou moniteur. </a:t>
            </a:r>
            <a:br>
              <a:rPr lang="fr-FR" sz="1600" i="1" dirty="0" smtClean="0"/>
            </a:br>
            <a:r>
              <a:rPr lang="fr-FR" sz="1600" dirty="0" smtClean="0"/>
              <a:t/>
            </a:r>
            <a:br>
              <a:rPr lang="fr-FR" sz="1600" dirty="0" smtClean="0"/>
            </a:br>
            <a:r>
              <a:rPr lang="fr-FR" sz="1600" b="1" dirty="0" smtClean="0"/>
              <a:t>-Semaine du goût et de la gastronomie du 22 au 28 mars 2014. </a:t>
            </a:r>
            <a:r>
              <a:rPr lang="fr-FR" sz="1600" i="1" dirty="0" smtClean="0"/>
              <a:t>Ateliers de cuisine, dégustation de fromages et produits régionaux, visites de fermes, une semaine gourmande pour les amateurs de bonne chair à l’occasion du Chemin des Contrebandiers : une randonnée avec pique-nique savoyard en altitude.</a:t>
            </a:r>
            <a:r>
              <a:rPr lang="fr-FR" sz="1600" dirty="0" smtClean="0"/>
              <a:t/>
            </a:r>
            <a:br>
              <a:rPr lang="fr-FR" sz="1600" dirty="0" smtClean="0"/>
            </a:br>
            <a:r>
              <a:rPr lang="fr-FR" sz="1600" dirty="0"/>
              <a:t/>
            </a:r>
            <a:br>
              <a:rPr lang="fr-FR" sz="1600" dirty="0"/>
            </a:br>
            <a:endParaRPr lang="fr-FR" sz="1600" dirty="0"/>
          </a:p>
        </p:txBody>
      </p:sp>
      <p:sp>
        <p:nvSpPr>
          <p:cNvPr id="4" name="ZoneTexte 3"/>
          <p:cNvSpPr txBox="1"/>
          <p:nvPr/>
        </p:nvSpPr>
        <p:spPr>
          <a:xfrm>
            <a:off x="2483768" y="539388"/>
            <a:ext cx="4608512" cy="369332"/>
          </a:xfrm>
          <a:prstGeom prst="rect">
            <a:avLst/>
          </a:prstGeom>
          <a:noFill/>
        </p:spPr>
        <p:txBody>
          <a:bodyPr wrap="square" rtlCol="0">
            <a:spAutoFit/>
          </a:bodyPr>
          <a:lstStyle/>
          <a:p>
            <a:pPr algn="ctr"/>
            <a:r>
              <a:rPr lang="fr-FR" b="1" dirty="0" smtClean="0">
                <a:solidFill>
                  <a:srgbClr val="FF0000"/>
                </a:solidFill>
              </a:rPr>
              <a:t>PRAZ LES SEMAINES THEMATIQUES</a:t>
            </a:r>
            <a:endParaRPr lang="fr-FR" b="1" dirty="0">
              <a:solidFill>
                <a:srgbClr val="FF0000"/>
              </a:solidFill>
            </a:endParaRPr>
          </a:p>
        </p:txBody>
      </p:sp>
      <p:sp>
        <p:nvSpPr>
          <p:cNvPr id="5" name="Rectangle 4"/>
          <p:cNvSpPr/>
          <p:nvPr/>
        </p:nvSpPr>
        <p:spPr>
          <a:xfrm>
            <a:off x="827584" y="4470211"/>
            <a:ext cx="7560840" cy="338554"/>
          </a:xfrm>
          <a:prstGeom prst="rect">
            <a:avLst/>
          </a:prstGeom>
        </p:spPr>
        <p:txBody>
          <a:bodyPr wrap="square">
            <a:spAutoFit/>
          </a:bodyPr>
          <a:lstStyle/>
          <a:p>
            <a:r>
              <a:rPr lang="fr-FR" sz="1600" dirty="0" smtClean="0">
                <a:solidFill>
                  <a:prstClr val="black"/>
                </a:solidFill>
                <a:ea typeface="+mj-ea"/>
                <a:cs typeface="+mj-cs"/>
              </a:rPr>
              <a:t>.</a:t>
            </a:r>
            <a:endParaRPr lang="fr-FR" dirty="0"/>
          </a:p>
        </p:txBody>
      </p:sp>
      <p:pic>
        <p:nvPicPr>
          <p:cNvPr id="6" name="Image 5" descr="LOGO PRAZ DETOURE.png"/>
          <p:cNvPicPr>
            <a:picLocks noChangeAspect="1"/>
          </p:cNvPicPr>
          <p:nvPr/>
        </p:nvPicPr>
        <p:blipFill>
          <a:blip r:embed="rId2" cstate="print"/>
          <a:stretch>
            <a:fillRect/>
          </a:stretch>
        </p:blipFill>
        <p:spPr>
          <a:xfrm rot="21401840">
            <a:off x="933759" y="150173"/>
            <a:ext cx="1199577" cy="1220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1760" y="548680"/>
            <a:ext cx="4608512" cy="923330"/>
          </a:xfrm>
          <a:prstGeom prst="rect">
            <a:avLst/>
          </a:prstGeom>
          <a:noFill/>
        </p:spPr>
        <p:txBody>
          <a:bodyPr wrap="square" rtlCol="0">
            <a:spAutoFit/>
          </a:bodyPr>
          <a:lstStyle/>
          <a:p>
            <a:pPr algn="ctr"/>
            <a:r>
              <a:rPr lang="fr-FR" b="1" dirty="0" smtClean="0">
                <a:solidFill>
                  <a:srgbClr val="FF0000"/>
                </a:solidFill>
              </a:rPr>
              <a:t>LES ANIMATIONS PAR JOUR DE LA SAISON (Programme non définitif)</a:t>
            </a:r>
          </a:p>
          <a:p>
            <a:pPr algn="ctr"/>
            <a:endParaRPr lang="fr-FR" b="1" dirty="0">
              <a:solidFill>
                <a:srgbClr val="FF0000"/>
              </a:solidFill>
            </a:endParaRPr>
          </a:p>
        </p:txBody>
      </p:sp>
      <p:pic>
        <p:nvPicPr>
          <p:cNvPr id="6" name="Image 5" descr="LOGO PRAZ DETOURE.png"/>
          <p:cNvPicPr>
            <a:picLocks noChangeAspect="1"/>
          </p:cNvPicPr>
          <p:nvPr/>
        </p:nvPicPr>
        <p:blipFill>
          <a:blip r:embed="rId2" cstate="print"/>
          <a:stretch>
            <a:fillRect/>
          </a:stretch>
        </p:blipFill>
        <p:spPr>
          <a:xfrm rot="21401840">
            <a:off x="776126" y="640861"/>
            <a:ext cx="721521" cy="734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Tableau 8"/>
          <p:cNvGraphicFramePr>
            <a:graphicFrameLocks noGrp="1"/>
          </p:cNvGraphicFramePr>
          <p:nvPr/>
        </p:nvGraphicFramePr>
        <p:xfrm>
          <a:off x="467544" y="1556792"/>
          <a:ext cx="7848871" cy="4177227"/>
        </p:xfrm>
        <a:graphic>
          <a:graphicData uri="http://schemas.openxmlformats.org/drawingml/2006/table">
            <a:tbl>
              <a:tblPr/>
              <a:tblGrid>
                <a:gridCol w="753793"/>
                <a:gridCol w="329785"/>
                <a:gridCol w="665851"/>
                <a:gridCol w="791482"/>
                <a:gridCol w="631302"/>
                <a:gridCol w="1331701"/>
                <a:gridCol w="3344957"/>
              </a:tblGrid>
              <a:tr h="153865">
                <a:tc>
                  <a:txBody>
                    <a:bodyPr/>
                    <a:lstStyle/>
                    <a:p>
                      <a:pPr algn="ctr" fontAlgn="ctr"/>
                      <a:r>
                        <a:rPr lang="fr-FR" sz="1200" b="1" i="0" u="none" strike="noStrike" dirty="0">
                          <a:solidFill>
                            <a:srgbClr val="000000"/>
                          </a:solidFill>
                          <a:latin typeface="Calibri"/>
                        </a:rPr>
                        <a:t>jour</a:t>
                      </a:r>
                    </a:p>
                  </a:txBody>
                  <a:tcPr marL="7327" marR="7327" marT="73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latin typeface="Calibri"/>
                        </a:rPr>
                        <a:t>date</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latin typeface="Calibri"/>
                        </a:rPr>
                        <a:t>mois</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latin typeface="Calibri"/>
                        </a:rPr>
                        <a:t>heure début</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latin typeface="Calibri"/>
                        </a:rPr>
                        <a:t>heure fin </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latin typeface="Calibri"/>
                        </a:rPr>
                        <a:t>lieu</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200" b="1" i="0" u="none" strike="noStrike" dirty="0">
                          <a:solidFill>
                            <a:srgbClr val="000000"/>
                          </a:solidFill>
                          <a:latin typeface="Calibri"/>
                        </a:rPr>
                        <a:t>nom spectacle</a:t>
                      </a:r>
                    </a:p>
                  </a:txBody>
                  <a:tcPr marL="7327" marR="7327" marT="732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3865">
                <a:tc>
                  <a:txBody>
                    <a:bodyPr/>
                    <a:lstStyle/>
                    <a:p>
                      <a:pPr algn="l" fontAlgn="b"/>
                      <a:r>
                        <a:rPr lang="fr-FR" sz="1200" b="0" i="0" u="none" strike="noStrike">
                          <a:solidFill>
                            <a:srgbClr val="000000"/>
                          </a:solidFill>
                          <a:latin typeface="Calibri"/>
                        </a:rPr>
                        <a:t>dimanche</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Pot d'accueil</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lundi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23</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17</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Atelier sculpture sur neige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mardi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24</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17</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Salle de la montagne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Spectacle Opoual " Il faut sauver Flocon"</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538">
                <a:tc>
                  <a:txBody>
                    <a:bodyPr/>
                    <a:lstStyle/>
                    <a:p>
                      <a:pPr algn="l" fontAlgn="b"/>
                      <a:r>
                        <a:rPr lang="fr-FR" sz="1200" b="0" i="0" u="none" strike="noStrike">
                          <a:solidFill>
                            <a:srgbClr val="000000"/>
                          </a:solidFill>
                          <a:latin typeface="Calibri"/>
                        </a:rPr>
                        <a:t>mardi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24</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18h30</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19h30</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Spectacle son et lumière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538">
                <a:tc>
                  <a:txBody>
                    <a:bodyPr/>
                    <a:lstStyle/>
                    <a:p>
                      <a:pPr algn="l" fontAlgn="b"/>
                      <a:r>
                        <a:rPr lang="fr-FR" sz="1200" b="0" i="0" u="none" strike="noStrike">
                          <a:solidFill>
                            <a:srgbClr val="000000"/>
                          </a:solidFill>
                          <a:latin typeface="Calibri"/>
                        </a:rPr>
                        <a:t>mercredi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25</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Soirée contes sous igloos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jeudi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26</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14h30</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18h30</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Atelier menuiserie bambins des bois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vendredi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27</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17</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Atelier sculpture sur neige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538">
                <a:tc>
                  <a:txBody>
                    <a:bodyPr/>
                    <a:lstStyle/>
                    <a:p>
                      <a:pPr algn="l" fontAlgn="b"/>
                      <a:r>
                        <a:rPr lang="fr-FR" sz="1200" b="0" i="0" u="none" strike="noStrike">
                          <a:solidFill>
                            <a:srgbClr val="000000"/>
                          </a:solidFill>
                          <a:latin typeface="Calibri"/>
                        </a:rPr>
                        <a:t>samedi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Soirée contes sous igloos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dimanche</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16</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17</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Centre du village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Déambulation spectacle de feu</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dimanche</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17</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Laché de ballons brésiliens et vol de luminéoles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dimanche</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Pot d'accueil et spectacle de feu</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Lundi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30</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17</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Atelier sculpture sur neige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92">
                <a:tc>
                  <a:txBody>
                    <a:bodyPr/>
                    <a:lstStyle/>
                    <a:p>
                      <a:pPr algn="l" fontAlgn="b"/>
                      <a:r>
                        <a:rPr lang="fr-FR" sz="1200" b="0" i="0" u="none" strike="noStrike">
                          <a:solidFill>
                            <a:srgbClr val="000000"/>
                          </a:solidFill>
                          <a:latin typeface="Calibri"/>
                        </a:rPr>
                        <a:t>mardi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31</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17</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Salle de la montagne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Spectacle Opoual "Energise toi"</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538">
                <a:tc>
                  <a:txBody>
                    <a:bodyPr/>
                    <a:lstStyle/>
                    <a:p>
                      <a:pPr algn="l" fontAlgn="b"/>
                      <a:r>
                        <a:rPr lang="fr-FR" sz="1200" b="0" i="0" u="none" strike="noStrike">
                          <a:solidFill>
                            <a:srgbClr val="000000"/>
                          </a:solidFill>
                          <a:latin typeface="Calibri"/>
                        </a:rPr>
                        <a:t>mardi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200" b="0" i="0" u="none" strike="noStrike">
                          <a:solidFill>
                            <a:srgbClr val="000000"/>
                          </a:solidFill>
                          <a:latin typeface="Calibri"/>
                        </a:rPr>
                        <a:t>31</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200" b="0" i="0" u="none" strike="noStrike">
                          <a:solidFill>
                            <a:srgbClr val="000000"/>
                          </a:solidFill>
                          <a:latin typeface="Calibri"/>
                        </a:rPr>
                        <a:t>décembre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200" b="0" i="0" u="none" strike="noStrike">
                          <a:solidFill>
                            <a:srgbClr val="000000"/>
                          </a:solidFill>
                          <a:latin typeface="Calibri"/>
                        </a:rPr>
                        <a:t>22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200" b="0" i="0" u="none" strike="noStrike">
                          <a:solidFill>
                            <a:srgbClr val="000000"/>
                          </a:solidFill>
                          <a:latin typeface="Calibri"/>
                        </a:rPr>
                        <a:t>01h</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Nouvel an Party</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6538">
                <a:tc>
                  <a:txBody>
                    <a:bodyPr/>
                    <a:lstStyle/>
                    <a:p>
                      <a:pPr algn="l" fontAlgn="b"/>
                      <a:r>
                        <a:rPr lang="fr-FR" sz="1200" b="0" i="0" u="none" strike="noStrike">
                          <a:solidFill>
                            <a:srgbClr val="000000"/>
                          </a:solidFill>
                          <a:latin typeface="Calibri"/>
                        </a:rPr>
                        <a:t>jeudi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janvier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14h30</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18h30</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Atelier menuiserie bambins des bois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dimanche</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5</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janvier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Pot d'accueil</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538">
                <a:tc>
                  <a:txBody>
                    <a:bodyPr/>
                    <a:lstStyle/>
                    <a:p>
                      <a:pPr algn="l" fontAlgn="b"/>
                      <a:r>
                        <a:rPr lang="fr-FR" sz="1200" b="0" i="0" u="none" strike="noStrike">
                          <a:solidFill>
                            <a:srgbClr val="000000"/>
                          </a:solidFill>
                          <a:latin typeface="Calibri"/>
                        </a:rPr>
                        <a:t>Samedi</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11</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janvier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Plaine des Belles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Montgolfiades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538">
                <a:tc>
                  <a:txBody>
                    <a:bodyPr/>
                    <a:lstStyle/>
                    <a:p>
                      <a:pPr algn="l" fontAlgn="b"/>
                      <a:r>
                        <a:rPr lang="fr-FR" sz="1200" b="0" i="0" u="none" strike="noStrike">
                          <a:solidFill>
                            <a:srgbClr val="000000"/>
                          </a:solidFill>
                          <a:latin typeface="Calibri"/>
                        </a:rPr>
                        <a:t>dimanche</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janvier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Plaine des Belles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Montgolfiades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538">
                <a:tc>
                  <a:txBody>
                    <a:bodyPr/>
                    <a:lstStyle/>
                    <a:p>
                      <a:pPr algn="l" fontAlgn="b"/>
                      <a:r>
                        <a:rPr lang="fr-FR" sz="1200" b="0" i="0" u="none" strike="noStrike">
                          <a:solidFill>
                            <a:srgbClr val="000000"/>
                          </a:solidFill>
                          <a:latin typeface="Calibri"/>
                        </a:rPr>
                        <a:t>dimanche</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janvier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Place de l'église</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Pot d'accueil</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865">
                <a:tc>
                  <a:txBody>
                    <a:bodyPr/>
                    <a:lstStyle/>
                    <a:p>
                      <a:pPr algn="l" fontAlgn="b"/>
                      <a:r>
                        <a:rPr lang="fr-FR" sz="1200" b="0" i="0" u="none" strike="noStrike">
                          <a:solidFill>
                            <a:srgbClr val="000000"/>
                          </a:solidFill>
                          <a:latin typeface="Calibri"/>
                        </a:rPr>
                        <a:t>dimanche</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janvier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9</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18</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Pied des pistes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Fête du ski</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2536" y="188640"/>
            <a:ext cx="4608512" cy="646331"/>
          </a:xfrm>
          <a:prstGeom prst="rect">
            <a:avLst/>
          </a:prstGeom>
          <a:noFill/>
        </p:spPr>
        <p:txBody>
          <a:bodyPr wrap="square" rtlCol="0">
            <a:spAutoFit/>
          </a:bodyPr>
          <a:lstStyle/>
          <a:p>
            <a:pPr algn="ctr"/>
            <a:r>
              <a:rPr lang="fr-FR" b="1" dirty="0" smtClean="0">
                <a:solidFill>
                  <a:srgbClr val="FF0000"/>
                </a:solidFill>
              </a:rPr>
              <a:t>TOUTES LES DATES</a:t>
            </a:r>
          </a:p>
          <a:p>
            <a:pPr algn="ctr"/>
            <a:endParaRPr lang="fr-FR" b="1" dirty="0">
              <a:solidFill>
                <a:srgbClr val="FF0000"/>
              </a:solidFill>
            </a:endParaRPr>
          </a:p>
        </p:txBody>
      </p:sp>
      <p:pic>
        <p:nvPicPr>
          <p:cNvPr id="6" name="Image 5" descr="LOGO PRAZ DETOURE.png"/>
          <p:cNvPicPr>
            <a:picLocks noChangeAspect="1"/>
          </p:cNvPicPr>
          <p:nvPr/>
        </p:nvPicPr>
        <p:blipFill>
          <a:blip r:embed="rId2" cstate="print"/>
          <a:stretch>
            <a:fillRect/>
          </a:stretch>
        </p:blipFill>
        <p:spPr>
          <a:xfrm rot="21401840">
            <a:off x="56047" y="-7210"/>
            <a:ext cx="721521" cy="734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Tableau 4"/>
          <p:cNvGraphicFramePr>
            <a:graphicFrameLocks noGrp="1"/>
          </p:cNvGraphicFramePr>
          <p:nvPr/>
        </p:nvGraphicFramePr>
        <p:xfrm>
          <a:off x="395536" y="746476"/>
          <a:ext cx="8352927" cy="6066900"/>
        </p:xfrm>
        <a:graphic>
          <a:graphicData uri="http://schemas.openxmlformats.org/drawingml/2006/table">
            <a:tbl>
              <a:tblPr/>
              <a:tblGrid>
                <a:gridCol w="802201"/>
                <a:gridCol w="350964"/>
                <a:gridCol w="708613"/>
                <a:gridCol w="842311"/>
                <a:gridCol w="671844"/>
                <a:gridCol w="1417223"/>
                <a:gridCol w="3559771"/>
              </a:tblGrid>
              <a:tr h="119697">
                <a:tc>
                  <a:txBody>
                    <a:bodyPr/>
                    <a:lstStyle/>
                    <a:p>
                      <a:pPr algn="ctr" fontAlgn="ctr"/>
                      <a:r>
                        <a:rPr lang="fr-FR" sz="1100" b="1" i="0" u="none" strike="noStrike" dirty="0">
                          <a:solidFill>
                            <a:srgbClr val="000000"/>
                          </a:solidFill>
                          <a:latin typeface="Calibri"/>
                        </a:rPr>
                        <a:t>jour</a:t>
                      </a:r>
                    </a:p>
                  </a:txBody>
                  <a:tcPr marL="5700" marR="5700" marT="5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latin typeface="Calibri"/>
                        </a:rPr>
                        <a:t>date</a:t>
                      </a:r>
                    </a:p>
                  </a:txBody>
                  <a:tcPr marL="5700" marR="5700" marT="5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latin typeface="Calibri"/>
                        </a:rPr>
                        <a:t>mois</a:t>
                      </a:r>
                    </a:p>
                  </a:txBody>
                  <a:tcPr marL="5700" marR="5700" marT="5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latin typeface="Calibri"/>
                        </a:rPr>
                        <a:t>heure début</a:t>
                      </a:r>
                    </a:p>
                  </a:txBody>
                  <a:tcPr marL="5700" marR="5700" marT="5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latin typeface="Calibri"/>
                        </a:rPr>
                        <a:t>heure fin </a:t>
                      </a:r>
                    </a:p>
                  </a:txBody>
                  <a:tcPr marL="5700" marR="5700" marT="5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latin typeface="Calibri"/>
                        </a:rPr>
                        <a:t>lieu</a:t>
                      </a:r>
                    </a:p>
                  </a:txBody>
                  <a:tcPr marL="5700" marR="5700" marT="5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100" b="1" i="0" u="none" strike="noStrike" dirty="0">
                          <a:solidFill>
                            <a:srgbClr val="000000"/>
                          </a:solidFill>
                          <a:latin typeface="Calibri"/>
                        </a:rPr>
                        <a:t>nom spectacle</a:t>
                      </a:r>
                    </a:p>
                  </a:txBody>
                  <a:tcPr marL="5700" marR="5700" marT="570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19697">
                <a:tc>
                  <a:txBody>
                    <a:bodyPr/>
                    <a:lstStyle/>
                    <a:p>
                      <a:pPr algn="l" fontAlgn="b"/>
                      <a:r>
                        <a:rPr lang="fr-FR" sz="1100" b="0" i="0" u="none" strike="noStrike">
                          <a:solidFill>
                            <a:srgbClr val="000000"/>
                          </a:solidFill>
                          <a:latin typeface="Calibri"/>
                        </a:rPr>
                        <a:t>samedi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Championnat de France de Yooner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Dimanche</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Championnat de France de Yooner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Mardi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Salle de la montagne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Spectacle Opoual "Les montagnes ont des ailes"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Mecredi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14h30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18h30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Atelier menuiserie bambins des bois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Mercredi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Soirée Familly Party</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jeudi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21</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Descente aux flambeaux</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dimanche</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23</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Pot d'accueil</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Mardi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25</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Beaufort Tour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Mardi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25</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Salle de la montagne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Speactacle Opoual "Le trésor d'Opoual"</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mercredi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26</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14</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21</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Après-midi astronomie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mercredi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26</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Soirée Familly Party</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jeudi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27</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février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21</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Descente aux flambeaux</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Samedi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17</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Praz Freestyle Days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dimanche</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Praz Freestyle Days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dimanche</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Pot d'accueil </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mardi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4</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14</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Office de tourisme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Atelier Maquillage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mardi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4</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Salle de la montagne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Spectacle Opoual "Energise toi"</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mercredi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5</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14h30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18h30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Atelier menuiserie bambins des bois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mercredi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5</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a:solidFill>
                            <a:srgbClr val="000000"/>
                          </a:solidFill>
                          <a:latin typeface="Calibri"/>
                        </a:rPr>
                        <a:t>Soirée </a:t>
                      </a:r>
                      <a:r>
                        <a:rPr lang="fr-FR" sz="1100" b="0" i="0" u="none" strike="noStrike" dirty="0" err="1">
                          <a:solidFill>
                            <a:srgbClr val="000000"/>
                          </a:solidFill>
                          <a:latin typeface="Calibri"/>
                        </a:rPr>
                        <a:t>Familly</a:t>
                      </a:r>
                      <a:r>
                        <a:rPr lang="fr-FR" sz="1100" b="0" i="0" u="none" strike="noStrike" dirty="0">
                          <a:solidFill>
                            <a:srgbClr val="000000"/>
                          </a:solidFill>
                          <a:latin typeface="Calibri"/>
                        </a:rPr>
                        <a:t> Party</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Jeudi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6</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21</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Descente aux flambeaux</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samedi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Montée de l'envers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dimanche</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Pot d'accueil</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mardi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11</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Rossignol On Tour</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mardi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11</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Salle de la montagne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Spectacle Opoual "Le seigneur des oiseaux"</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Mercredi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Après-midi astronomie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Mercredi</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12</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Soirée Familly Party</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97">
                <a:tc>
                  <a:txBody>
                    <a:bodyPr/>
                    <a:lstStyle/>
                    <a:p>
                      <a:pPr algn="l" fontAlgn="b"/>
                      <a:r>
                        <a:rPr lang="fr-FR" sz="1100" b="0" i="0" u="none" strike="noStrike">
                          <a:solidFill>
                            <a:srgbClr val="000000"/>
                          </a:solidFill>
                          <a:latin typeface="Calibri"/>
                        </a:rPr>
                        <a:t>dimanche</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16</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Pot d'accueil</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dimanche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23</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15</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Pied des pistes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Chemin des Contrebandiers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dimanche</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23</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Pot d'accueil</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mardi</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25</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17</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18h30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Salle de la montagne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Atelier cuisine avec Isabelle Bouchex</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mercredi</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26</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17</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18h30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Salle de la montagne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Atelier cuisine avec Isabelle Bouchex</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jeudi</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27</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17</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Office de tourisme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Agripromo " Découverte des vins et fromages de Savoie"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jeudi</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27</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17</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18h30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Salle de la montagne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Atelier cuisine avec Isabelle Bouchex</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97">
                <a:tc>
                  <a:txBody>
                    <a:bodyPr/>
                    <a:lstStyle/>
                    <a:p>
                      <a:pPr algn="l" fontAlgn="b"/>
                      <a:r>
                        <a:rPr lang="fr-FR" sz="1100" b="0" i="0" u="none" strike="noStrike">
                          <a:solidFill>
                            <a:srgbClr val="000000"/>
                          </a:solidFill>
                          <a:latin typeface="Calibri"/>
                        </a:rPr>
                        <a:t>dimanche</a:t>
                      </a:r>
                    </a:p>
                  </a:txBody>
                  <a:tcPr marL="5700" marR="5700" marT="5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30</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mars</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18</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19</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Place de l'église</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a:solidFill>
                            <a:srgbClr val="000000"/>
                          </a:solidFill>
                          <a:latin typeface="Calibri"/>
                        </a:rPr>
                        <a:t>Pot d'accueil</a:t>
                      </a:r>
                    </a:p>
                  </a:txBody>
                  <a:tcPr marL="5700" marR="5700" marT="5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733</Words>
  <Application>Microsoft Office PowerPoint</Application>
  <PresentationFormat>Affichage à l'écran (4:3)</PresentationFormat>
  <Paragraphs>404</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Cet hiver  2013/2014</vt:lpstr>
      <vt:lpstr>Dimanche à 18h pot d’accueil avec vin chaud et chocolat chaud, présentation des activités et animations.  Lundi à 18h atelier sculpture sur neige ouvert à tous. Libérez vos talents d’artiste en réalisant une création inédite !(Uniquement pendant le festival féérie des neiges 23/12-2/01). Soirée contes du Pays du Mont-Blanc. Découvrez en famille les contes et légendes du Pays du Mont-Blanc lors d’une soirée magique sur les berges éclairées de l’Arly.  Mardi à 17h goûter puis spectacle enfant avec Opoual, le gentil yéti des stations Labellemontagne. Gratuit sur inscriptions. Mercredi à 16h 14h-18h : Atelier Bambin des bois ou Astronomie. Place de l’église  Family Party avec DJ sur la Place de l’Eglise de 18h à 20h: venez danser en famille dans la neige avec Sonic Animation. Jeudi à 21h Descente aux flambeaux de l’ESF avec tombola, vin chaud et chocolat chaud.  Vendredi à 16h Apéro-ski à la K’bane au pied des pistes (à confirmer) </vt:lpstr>
      <vt:lpstr>Dimanche à 18h pot d’accueil avec vin chaud et chocolat chaud, présentation des activités et animations.   Lundi à 18h Soirée contes du Pays du Mont-Blanc. Découvrez en famille les contes et légendes du Pays du Mont-Blanc lors d’une soirée magique sur les berges éclairées de l’Arly.   Jeudi à 21h Soirée découverte diaporama  Vendredi à 16h Apéro-ski à la K’bane au pied des pistes  </vt:lpstr>
      <vt:lpstr> -Semaine de l’air et des activités nordiques du 11 au 17 janvier 2014. Cap sur le Grand Nord pour une semaine d’activités : biathlon, nordic-walking, ski de fond, raquettes et  chiens de traîneaux. Baptêmes en montgolfière à l’occasion des Montgolfiades Internationales.  -Semaine des nouvelles glisses du 8 au 14 février 2014.  Découvertes des nouveaux engins glisse : skibob, snowscoot et bien sûr yooner à l’occasion des Championnats de France de Yooner.  -Semaine des métiers de la montagne du 9 au 14 mars 2014. Découverte des métiers de la station : pisteur, skiman, agriculteur, menuisier ou moniteur.   -Semaine du goût et de la gastronomie du 22 au 28 mars 2014. Ateliers de cuisine, dégustation de fromages et produits régionaux, visites de fermes, une semaine gourmande pour les amateurs de bonne chair à l’occasion du Chemin des Contrebandiers : une randonnée avec pique-nique savoyard en altitude.  </vt:lpstr>
      <vt:lpstr>Diapositive 5</vt:lpstr>
      <vt:lpstr>Diapositive 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Dimanche à 18h  : pot d’accueil avec vin chaud et chocolat chaud, présentation des activités et animations.  Lundi à 18h atelier sculpture sur neige ouvert à tous. Libérez vos talents d’artiste en réalisant une création inédite !(Uniquement pendant le festival féérie des neiges 23/12-2/01). Soirée contes du Pays du Mont-Blanc. Découvrez en famille les contes et légendes du Pays du Mont-Blanc lors d’une soirée magique sur les berges éclairées de l’Arly.  Mardi à 17h goûter puis spectacle enfant avec Opoual, le gentil yéti des stations Labellemontagne. Gratuit sur inscriptions. Mercredi à 16h Snow Volley et de Snow Foot avec mix live. Organisé par le ski-club de Praz sur Arly. 14h-18h : Atelier Bambin des bois ou Astronomie. Place de l’église  Family Party avec DJ sur la Place de l’Eglise de 18h à 20h: venez danser en famille dans la neige avec Sonic Animation. Jeudi à 21h Descente aux flambeaux de l’ESF avec tombola, vin chaud et chocolat chaud.  Vendredi : Apéro-ski à la K’bane au pied des pistes et au Skiroom, le nouveau pub avec happy hour et musique avant le repas.</dc:title>
  <dc:creator>directeur</dc:creator>
  <cp:lastModifiedBy>Pierre</cp:lastModifiedBy>
  <cp:revision>28</cp:revision>
  <dcterms:created xsi:type="dcterms:W3CDTF">2013-11-05T15:25:12Z</dcterms:created>
  <dcterms:modified xsi:type="dcterms:W3CDTF">2013-11-14T16:31:07Z</dcterms:modified>
</cp:coreProperties>
</file>